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79"/>
  </p:notesMasterIdLst>
  <p:sldIdLst>
    <p:sldId id="316" r:id="rId2"/>
    <p:sldId id="348" r:id="rId3"/>
    <p:sldId id="300" r:id="rId4"/>
    <p:sldId id="302" r:id="rId5"/>
    <p:sldId id="299" r:id="rId6"/>
    <p:sldId id="258" r:id="rId7"/>
    <p:sldId id="317" r:id="rId8"/>
    <p:sldId id="259" r:id="rId9"/>
    <p:sldId id="307" r:id="rId10"/>
    <p:sldId id="270" r:id="rId11"/>
    <p:sldId id="260" r:id="rId12"/>
    <p:sldId id="347" r:id="rId13"/>
    <p:sldId id="263" r:id="rId14"/>
    <p:sldId id="261" r:id="rId15"/>
    <p:sldId id="349" r:id="rId16"/>
    <p:sldId id="334" r:id="rId17"/>
    <p:sldId id="265" r:id="rId18"/>
    <p:sldId id="266" r:id="rId19"/>
    <p:sldId id="274" r:id="rId20"/>
    <p:sldId id="267" r:id="rId21"/>
    <p:sldId id="268" r:id="rId22"/>
    <p:sldId id="276" r:id="rId23"/>
    <p:sldId id="352" r:id="rId24"/>
    <p:sldId id="353" r:id="rId25"/>
    <p:sldId id="350" r:id="rId26"/>
    <p:sldId id="269" r:id="rId27"/>
    <p:sldId id="271" r:id="rId28"/>
    <p:sldId id="273" r:id="rId29"/>
    <p:sldId id="346" r:id="rId30"/>
    <p:sldId id="296" r:id="rId31"/>
    <p:sldId id="298" r:id="rId32"/>
    <p:sldId id="277" r:id="rId33"/>
    <p:sldId id="278" r:id="rId34"/>
    <p:sldId id="279" r:id="rId35"/>
    <p:sldId id="280" r:id="rId36"/>
    <p:sldId id="318" r:id="rId37"/>
    <p:sldId id="283" r:id="rId38"/>
    <p:sldId id="284" r:id="rId39"/>
    <p:sldId id="335" r:id="rId40"/>
    <p:sldId id="304" r:id="rId41"/>
    <p:sldId id="306" r:id="rId42"/>
    <p:sldId id="336" r:id="rId43"/>
    <p:sldId id="286" r:id="rId44"/>
    <p:sldId id="288" r:id="rId45"/>
    <p:sldId id="289" r:id="rId46"/>
    <p:sldId id="337" r:id="rId47"/>
    <p:sldId id="291" r:id="rId48"/>
    <p:sldId id="294" r:id="rId49"/>
    <p:sldId id="293" r:id="rId50"/>
    <p:sldId id="338" r:id="rId51"/>
    <p:sldId id="305" r:id="rId52"/>
    <p:sldId id="339" r:id="rId53"/>
    <p:sldId id="295" r:id="rId54"/>
    <p:sldId id="309" r:id="rId55"/>
    <p:sldId id="310" r:id="rId56"/>
    <p:sldId id="311" r:id="rId57"/>
    <p:sldId id="340" r:id="rId58"/>
    <p:sldId id="312" r:id="rId59"/>
    <p:sldId id="341" r:id="rId60"/>
    <p:sldId id="315" r:id="rId61"/>
    <p:sldId id="319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42" r:id="rId73"/>
    <p:sldId id="343" r:id="rId74"/>
    <p:sldId id="344" r:id="rId75"/>
    <p:sldId id="345" r:id="rId76"/>
    <p:sldId id="332" r:id="rId77"/>
    <p:sldId id="333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04ADE23-84DA-4A7C-BCE6-FA9BF1244CFA}">
          <p14:sldIdLst>
            <p14:sldId id="316"/>
            <p14:sldId id="348"/>
            <p14:sldId id="300"/>
            <p14:sldId id="302"/>
            <p14:sldId id="299"/>
            <p14:sldId id="258"/>
            <p14:sldId id="317"/>
            <p14:sldId id="259"/>
            <p14:sldId id="307"/>
            <p14:sldId id="270"/>
          </p14:sldIdLst>
        </p14:section>
        <p14:section name="čištění dat" id="{7036C5CB-1E59-43A6-9EC1-998D2EC4A94A}">
          <p14:sldIdLst>
            <p14:sldId id="260"/>
            <p14:sldId id="347"/>
            <p14:sldId id="263"/>
            <p14:sldId id="261"/>
            <p14:sldId id="349"/>
            <p14:sldId id="334"/>
          </p14:sldIdLst>
        </p14:section>
        <p14:section name="uživatelé" id="{429565E7-7569-4113-9649-A5DCAEA99620}">
          <p14:sldIdLst>
            <p14:sldId id="265"/>
            <p14:sldId id="266"/>
            <p14:sldId id="274"/>
          </p14:sldIdLst>
        </p14:section>
        <p14:section name="anime-obecné" id="{58B44230-A7E3-4EF1-B8B5-23C2A9E72039}">
          <p14:sldIdLst>
            <p14:sldId id="267"/>
            <p14:sldId id="268"/>
          </p14:sldIdLst>
        </p14:section>
        <p14:section name="rating" id="{D456256D-2DE3-4DB6-9E5E-BB011AD8EA94}">
          <p14:sldIdLst>
            <p14:sldId id="276"/>
            <p14:sldId id="352"/>
            <p14:sldId id="353"/>
            <p14:sldId id="350"/>
          </p14:sldIdLst>
        </p14:section>
        <p14:section name="vývoj v čase" id="{8D540CC0-EC79-43FD-9EB5-3B4807C9F46D}">
          <p14:sldIdLst>
            <p14:sldId id="269"/>
            <p14:sldId id="271"/>
            <p14:sldId id="273"/>
            <p14:sldId id="346"/>
            <p14:sldId id="296"/>
            <p14:sldId id="298"/>
            <p14:sldId id="277"/>
            <p14:sldId id="278"/>
            <p14:sldId id="279"/>
            <p14:sldId id="280"/>
            <p14:sldId id="318"/>
          </p14:sldIdLst>
        </p14:section>
        <p14:section name="studia" id="{D008F948-3EEA-4B06-9D2C-1CA2116EA216}">
          <p14:sldIdLst>
            <p14:sldId id="283"/>
            <p14:sldId id="284"/>
            <p14:sldId id="335"/>
            <p14:sldId id="304"/>
            <p14:sldId id="306"/>
            <p14:sldId id="336"/>
            <p14:sldId id="286"/>
            <p14:sldId id="288"/>
            <p14:sldId id="289"/>
            <p14:sldId id="337"/>
            <p14:sldId id="291"/>
            <p14:sldId id="294"/>
            <p14:sldId id="293"/>
            <p14:sldId id="338"/>
            <p14:sldId id="305"/>
            <p14:sldId id="339"/>
            <p14:sldId id="295"/>
          </p14:sldIdLst>
        </p14:section>
        <p14:section name="prvky-anime" id="{B4A69252-CBC5-4EFC-BF8F-0FD3E484489A}">
          <p14:sldIdLst>
            <p14:sldId id="309"/>
            <p14:sldId id="310"/>
            <p14:sldId id="311"/>
            <p14:sldId id="340"/>
            <p14:sldId id="312"/>
            <p14:sldId id="341"/>
            <p14:sldId id="315"/>
          </p14:sldIdLst>
        </p14:section>
        <p14:section name="uživatelé" id="{84CF507B-1DC4-4A9A-897A-CAE62B2864E1}">
          <p14:sldIdLst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42"/>
            <p14:sldId id="343"/>
            <p14:sldId id="344"/>
            <p14:sldId id="345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3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497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5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72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80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8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5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85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84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20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7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0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3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9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4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16.03.2019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9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20.png"/><Relationship Id="rId4" Type="http://schemas.openxmlformats.org/officeDocument/2006/relationships/image" Target="../media/image53.png"/><Relationship Id="rId9" Type="http://schemas.openxmlformats.org/officeDocument/2006/relationships/image" Target="../media/image58.g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618DA2-29B8-4057-97CA-937C59ED2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399" y="878182"/>
            <a:ext cx="5263815" cy="2950889"/>
          </a:xfrm>
        </p:spPr>
        <p:txBody>
          <a:bodyPr/>
          <a:lstStyle/>
          <a:p>
            <a:pPr algn="l"/>
            <a:r>
              <a:rPr lang="cs-CZ" dirty="0" err="1"/>
              <a:t>MyAnimeList</a:t>
            </a:r>
            <a:r>
              <a:rPr lang="cs-CZ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464692-97DA-4344-8E23-4FEAB289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062" y="4369614"/>
            <a:ext cx="3565825" cy="1096899"/>
          </a:xfrm>
        </p:spPr>
        <p:txBody>
          <a:bodyPr/>
          <a:lstStyle/>
          <a:p>
            <a:r>
              <a:rPr lang="cs-CZ" dirty="0" err="1"/>
              <a:t>Techromancer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D40C26-80BD-447A-95F9-C6AC394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6769383" y="0"/>
            <a:ext cx="5422617" cy="3332285"/>
          </a:xfrm>
          <a:prstGeom prst="rect">
            <a:avLst/>
          </a:prstGeom>
        </p:spPr>
      </p:pic>
      <p:pic>
        <p:nvPicPr>
          <p:cNvPr id="7" name="Picture 2" descr="https://scontent-frt3-1.xx.fbcdn.net/v/t1.15752-9/33870845_10210102362875454_3840742717395042304_n.jpg?_nc_cat=0&amp;oh=2d65a067a2213769ba08748fc3383d69&amp;oe=5BD93FCD">
            <a:extLst>
              <a:ext uri="{FF2B5EF4-FFF2-40B4-BE49-F238E27FC236}">
                <a16:creationId xmlns:a16="http://schemas.microsoft.com/office/drawing/2014/main" id="{2879D672-A408-48A3-8BE6-B2D05735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30" y="3285890"/>
            <a:ext cx="5712069" cy="3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9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, </a:t>
            </a:r>
            <a:r>
              <a:rPr lang="cs-CZ" dirty="0" err="1"/>
              <a:t>Scikit-learn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</a:t>
            </a:r>
            <a:r>
              <a:rPr lang="cs-CZ"/>
              <a:t>minimálně 13 </a:t>
            </a:r>
            <a:r>
              <a:rPr lang="cs-CZ" dirty="0"/>
              <a:t>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1" y="4590437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C4F4-D1E9-45B2-8C19-A856F89A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Špatná data, co jsou vlastně správná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B747-EDF5-43C9-935C-F837A53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programování jsou kromě jiného prázdné hodnoty, zvané „NULL“, nebo taky </a:t>
            </a:r>
            <a:r>
              <a:rPr lang="cs-CZ" dirty="0" err="1"/>
              <a:t>NaN</a:t>
            </a:r>
            <a:r>
              <a:rPr lang="cs-CZ" dirty="0"/>
              <a:t>, nebo </a:t>
            </a:r>
            <a:r>
              <a:rPr lang="cs-CZ" dirty="0" err="1"/>
              <a:t>None</a:t>
            </a:r>
            <a:r>
              <a:rPr lang="cs-CZ" dirty="0"/>
              <a:t>.</a:t>
            </a:r>
          </a:p>
          <a:p>
            <a:r>
              <a:rPr lang="cs-CZ" dirty="0"/>
              <a:t>Některé programátorské knihovny automaticky konvertují textové </a:t>
            </a:r>
            <a:r>
              <a:rPr lang="cs-CZ" dirty="0" err="1"/>
              <a:t>null</a:t>
            </a:r>
            <a:r>
              <a:rPr lang="cs-CZ" dirty="0"/>
              <a:t> hodnoty na prázdné.</a:t>
            </a:r>
          </a:p>
          <a:p>
            <a:r>
              <a:rPr lang="cs-CZ" dirty="0"/>
              <a:t>Způsobí chyby v programech.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191FF-7968-460B-B399-FD449670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66" y="3429001"/>
            <a:ext cx="500742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6CDAE-C59E-44B6-ACBE-E00F4C80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94" y="1589940"/>
            <a:ext cx="235300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7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počtu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B5F775-192A-4D34-B334-7D490AD90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49"/>
            <a:ext cx="8968902" cy="5663524"/>
          </a:xfrm>
        </p:spPr>
      </p:pic>
    </p:spTree>
    <p:extLst>
      <p:ext uri="{BB962C8B-B14F-4D97-AF65-F5344CB8AC3E}">
        <p14:creationId xmlns:p14="http://schemas.microsoft.com/office/powerpoint/2010/main" val="43429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76B379-EAB8-44BC-A0A1-5DD22DE51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8044774" cy="5607328"/>
          </a:xfrm>
        </p:spPr>
      </p:pic>
    </p:spTree>
    <p:extLst>
      <p:ext uri="{BB962C8B-B14F-4D97-AF65-F5344CB8AC3E}">
        <p14:creationId xmlns:p14="http://schemas.microsoft.com/office/powerpoint/2010/main" val="228296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7330" cy="1320800"/>
          </a:xfrm>
        </p:spPr>
        <p:txBody>
          <a:bodyPr/>
          <a:lstStyle/>
          <a:p>
            <a:r>
              <a:rPr lang="cs-CZ" dirty="0"/>
              <a:t>Kdo je na </a:t>
            </a:r>
            <a:r>
              <a:rPr lang="cs-CZ" dirty="0" err="1"/>
              <a:t>MyAnimeListu</a:t>
            </a:r>
            <a:r>
              <a:rPr lang="cs-CZ" dirty="0"/>
              <a:t> – pohlaví/gender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58171E-05C6-434E-9972-15B8D14F0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760"/>
            <a:ext cx="9017540" cy="5599006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AD800-8A25-46E5-AF2E-461FCB369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586"/>
            <a:ext cx="8142051" cy="50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F9E959-3C13-49CB-B7EF-77EA2EE3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955"/>
            <a:ext cx="8978630" cy="5584046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1535-2306-46AF-A67C-6391F888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8B27-4486-4477-9952-544851A7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Přednáška bude v češtině</a:t>
            </a:r>
          </a:p>
          <a:p>
            <a:r>
              <a:rPr lang="cs-CZ" dirty="0"/>
              <a:t>Přednáška obsahuje matematické vzorce</a:t>
            </a:r>
          </a:p>
          <a:p>
            <a:endParaRPr lang="cs-CZ" dirty="0"/>
          </a:p>
          <a:p>
            <a:r>
              <a:rPr lang="cs-CZ" dirty="0"/>
              <a:t>Kdyby nebylo cokoli jasné, ptejte se.</a:t>
            </a:r>
          </a:p>
        </p:txBody>
      </p:sp>
      <p:pic>
        <p:nvPicPr>
          <p:cNvPr id="1026" name="Picture 2" descr="VÃ½sledek obrÃ¡zku pro warning">
            <a:extLst>
              <a:ext uri="{FF2B5EF4-FFF2-40B4-BE49-F238E27FC236}">
                <a16:creationId xmlns:a16="http://schemas.microsoft.com/office/drawing/2014/main" id="{C4F48DDE-CB3E-4095-8DAF-BC6BE5EF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5889"/>
            <a:ext cx="3010090" cy="27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977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titulů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78F30F-4992-4E17-BE97-E7D6F7294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0" y="1058595"/>
            <a:ext cx="11491609" cy="5799405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BA0BBC-C649-4155-A648-E7984B6FD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239"/>
            <a:ext cx="7898860" cy="5693762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8" name="Picture 4" descr="VÃ½sledek obrÃ¡zku pro anime confused girl">
            <a:extLst>
              <a:ext uri="{FF2B5EF4-FFF2-40B4-BE49-F238E27FC236}">
                <a16:creationId xmlns:a16="http://schemas.microsoft.com/office/drawing/2014/main" id="{150F0FFB-EED9-4731-8C8E-C205CE8C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96800"/>
            <a:ext cx="4348264" cy="32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Ã½sledek obrÃ¡zku pro anime girl thinking face">
            <a:extLst>
              <a:ext uri="{FF2B5EF4-FFF2-40B4-BE49-F238E27FC236}">
                <a16:creationId xmlns:a16="http://schemas.microsoft.com/office/drawing/2014/main" id="{F74C12B6-5AB8-474A-8349-8B866F13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Ã½sledek obrÃ¡zku pro anime girl thinking face">
            <a:extLst>
              <a:ext uri="{FF2B5EF4-FFF2-40B4-BE49-F238E27FC236}">
                <a16:creationId xmlns:a16="http://schemas.microsoft.com/office/drawing/2014/main" id="{C3674680-8C41-4125-AB02-ACB2F5D9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83" y="2610863"/>
            <a:ext cx="4041837" cy="424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92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Ne</a:t>
            </a:r>
          </a:p>
          <a:p>
            <a:r>
              <a:rPr lang="cs-CZ" dirty="0"/>
              <a:t>Rating neurčuje, zda je nějaké anime „pro“ jistou cílovou skupinu</a:t>
            </a:r>
          </a:p>
          <a:p>
            <a:r>
              <a:rPr lang="cs-CZ" dirty="0"/>
              <a:t>Určuje pouze, zda daná díla nejsou pro konkrétní věkovou skupinu nevhodná</a:t>
            </a:r>
          </a:p>
          <a:p>
            <a:r>
              <a:rPr lang="cs-CZ" dirty="0"/>
              <a:t>Množství anime pro děti podle množství </a:t>
            </a:r>
            <a:r>
              <a:rPr lang="cs-CZ" dirty="0" err="1"/>
              <a:t>shounen</a:t>
            </a:r>
            <a:r>
              <a:rPr lang="cs-CZ" dirty="0"/>
              <a:t>, </a:t>
            </a:r>
            <a:r>
              <a:rPr lang="cs-CZ" dirty="0" err="1"/>
              <a:t>shoujo</a:t>
            </a:r>
            <a:r>
              <a:rPr lang="cs-CZ" dirty="0"/>
              <a:t>, </a:t>
            </a:r>
            <a:r>
              <a:rPr lang="cs-CZ" dirty="0" err="1"/>
              <a:t>kids</a:t>
            </a:r>
            <a:r>
              <a:rPr lang="cs-CZ" dirty="0"/>
              <a:t>, </a:t>
            </a:r>
            <a:r>
              <a:rPr lang="cs-CZ" dirty="0" err="1"/>
              <a:t>seinen</a:t>
            </a:r>
            <a:r>
              <a:rPr lang="cs-CZ" dirty="0"/>
              <a:t> a </a:t>
            </a:r>
            <a:r>
              <a:rPr lang="cs-CZ" dirty="0" err="1"/>
              <a:t>josei</a:t>
            </a:r>
            <a:endParaRPr lang="cs-CZ" dirty="0"/>
          </a:p>
          <a:p>
            <a:r>
              <a:rPr lang="cs-CZ" dirty="0" err="1"/>
              <a:t>Todo</a:t>
            </a:r>
            <a:r>
              <a:rPr lang="cs-CZ" dirty="0"/>
              <a:t>: dodělat</a:t>
            </a:r>
          </a:p>
        </p:txBody>
      </p:sp>
    </p:spTree>
    <p:extLst>
      <p:ext uri="{BB962C8B-B14F-4D97-AF65-F5344CB8AC3E}">
        <p14:creationId xmlns:p14="http://schemas.microsoft.com/office/powerpoint/2010/main" val="327633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74" y="648510"/>
            <a:ext cx="1774036" cy="4662791"/>
          </a:xfrm>
        </p:spPr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89B390-84C0-4309-9DA3-606460635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37" y="0"/>
            <a:ext cx="9984864" cy="6858000"/>
          </a:xfrm>
        </p:spPr>
      </p:pic>
    </p:spTree>
    <p:extLst>
      <p:ext uri="{BB962C8B-B14F-4D97-AF65-F5344CB8AC3E}">
        <p14:creationId xmlns:p14="http://schemas.microsoft.com/office/powerpoint/2010/main" val="3876656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0766"/>
            <a:ext cx="8596668" cy="1320800"/>
          </a:xfrm>
        </p:spPr>
        <p:txBody>
          <a:bodyPr/>
          <a:lstStyle/>
          <a:p>
            <a:r>
              <a:rPr lang="cs-CZ" dirty="0"/>
              <a:t>Roční produkce – 1950 - 2018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71E6149-9414-4538-ACC5-9F0A07CC3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0147"/>
            <a:ext cx="12192000" cy="5987854"/>
          </a:xfrm>
        </p:spPr>
      </p:pic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B7AFF9-93EF-45C6-8954-A00F6E397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081"/>
            <a:ext cx="11514666" cy="5611919"/>
          </a:xfrm>
        </p:spPr>
      </p:pic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33EBFE-50C1-4647-99D6-8229F5350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001"/>
            <a:ext cx="11585643" cy="5589000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E6CC-118A-4A78-8414-E4ECF231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Malý úvod do </a:t>
            </a:r>
            <a:r>
              <a:rPr lang="cs-CZ" dirty="0" err="1"/>
              <a:t>heatmap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20E950-5849-4655-9BAF-F329C62E3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26835" cy="3880773"/>
          </a:xfrm>
        </p:spPr>
        <p:txBody>
          <a:bodyPr/>
          <a:lstStyle/>
          <a:p>
            <a:r>
              <a:rPr lang="cs-CZ" dirty="0"/>
              <a:t>2D graf, ukazuje porovnání dvou faktorů</a:t>
            </a:r>
          </a:p>
          <a:p>
            <a:r>
              <a:rPr lang="cs-CZ" dirty="0"/>
              <a:t>Podle barvy znázorňuje kvantity, mapuje číslo na barvu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711A6-4751-4C1E-9CF0-CA6350528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417" y="-1"/>
            <a:ext cx="4589583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AD6BA2-8BAA-4C22-9EEC-24E709518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582" y="3429000"/>
            <a:ext cx="450441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6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Spousta grafů</a:t>
            </a:r>
          </a:p>
          <a:p>
            <a:r>
              <a:rPr lang="cs-CZ" dirty="0"/>
              <a:t>Datová věda a nějaké ty řeči na úvod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r>
              <a:rPr lang="cs-CZ" dirty="0"/>
              <a:t>Občas vykoukne i nějaké to strojové učení</a:t>
            </a:r>
          </a:p>
          <a:p>
            <a:endParaRPr lang="cs-CZ" dirty="0"/>
          </a:p>
        </p:txBody>
      </p:sp>
      <p:pic>
        <p:nvPicPr>
          <p:cNvPr id="11268" name="Picture 4" descr="VÃ½sledek obrÃ¡zku pro xkcd machine learning">
            <a:extLst>
              <a:ext uri="{FF2B5EF4-FFF2-40B4-BE49-F238E27FC236}">
                <a16:creationId xmlns:a16="http://schemas.microsoft.com/office/drawing/2014/main" id="{7A50D5EA-3DB3-4709-A67A-655C3414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0"/>
            <a:ext cx="4507523" cy="53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66" y="633984"/>
            <a:ext cx="2413338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37" y="0"/>
            <a:ext cx="8360664" cy="6858696"/>
          </a:xfrm>
        </p:spPr>
      </p:pic>
    </p:spTree>
    <p:extLst>
      <p:ext uri="{BB962C8B-B14F-4D97-AF65-F5344CB8AC3E}">
        <p14:creationId xmlns:p14="http://schemas.microsoft.com/office/powerpoint/2010/main" val="3864008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39607" cy="1320800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6" y="0"/>
            <a:ext cx="8359814" cy="6858000"/>
          </a:xfrm>
        </p:spPr>
      </p:pic>
    </p:spTree>
    <p:extLst>
      <p:ext uri="{BB962C8B-B14F-4D97-AF65-F5344CB8AC3E}">
        <p14:creationId xmlns:p14="http://schemas.microsoft.com/office/powerpoint/2010/main" val="539809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3341"/>
            <a:ext cx="8221417" cy="5674659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107"/>
            <a:ext cx="8328212" cy="5638893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5173"/>
            <a:ext cx="8668871" cy="5652827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683"/>
            <a:ext cx="8596668" cy="5623317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004"/>
            <a:ext cx="10158984" cy="5612996"/>
          </a:xfrm>
        </p:spPr>
      </p:pic>
    </p:spTree>
    <p:extLst>
      <p:ext uri="{BB962C8B-B14F-4D97-AF65-F5344CB8AC3E}">
        <p14:creationId xmlns:p14="http://schemas.microsoft.com/office/powerpoint/2010/main" val="2755900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550"/>
            <a:ext cx="8458200" cy="5621450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138528" cy="2212731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15" y="-1"/>
            <a:ext cx="8437685" cy="6859907"/>
          </a:xfrm>
        </p:spPr>
      </p:pic>
    </p:spTree>
    <p:extLst>
      <p:ext uri="{BB962C8B-B14F-4D97-AF65-F5344CB8AC3E}">
        <p14:creationId xmlns:p14="http://schemas.microsoft.com/office/powerpoint/2010/main" val="105616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94" y="2886047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48572" cy="1550894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90" y="0"/>
            <a:ext cx="8338510" cy="6858000"/>
          </a:xfrm>
        </p:spPr>
      </p:pic>
    </p:spTree>
    <p:extLst>
      <p:ext uri="{BB962C8B-B14F-4D97-AF65-F5344CB8AC3E}">
        <p14:creationId xmlns:p14="http://schemas.microsoft.com/office/powerpoint/2010/main" val="1152180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146548" cy="1837765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87" y="0"/>
            <a:ext cx="9438613" cy="6598024"/>
          </a:xfrm>
        </p:spPr>
      </p:pic>
    </p:spTree>
    <p:extLst>
      <p:ext uri="{BB962C8B-B14F-4D97-AF65-F5344CB8AC3E}">
        <p14:creationId xmlns:p14="http://schemas.microsoft.com/office/powerpoint/2010/main" val="2341234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065"/>
            <a:ext cx="8408894" cy="5640935"/>
          </a:xfrm>
        </p:spPr>
      </p:pic>
    </p:spTree>
    <p:extLst>
      <p:ext uri="{BB962C8B-B14F-4D97-AF65-F5344CB8AC3E}">
        <p14:creationId xmlns:p14="http://schemas.microsoft.com/office/powerpoint/2010/main" val="808031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908548" cy="4823013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55" y="0"/>
            <a:ext cx="8471646" cy="6858000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80266" cy="4679576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50" y="-1"/>
            <a:ext cx="8707950" cy="6113929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0635"/>
            <a:ext cx="2935442" cy="3532094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4" y="0"/>
            <a:ext cx="9348216" cy="6858000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448"/>
            <a:ext cx="3529584" cy="2362200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52" y="0"/>
            <a:ext cx="9375648" cy="6866000"/>
          </a:xfrm>
        </p:spPr>
      </p:pic>
    </p:spTree>
    <p:extLst>
      <p:ext uri="{BB962C8B-B14F-4D97-AF65-F5344CB8AC3E}">
        <p14:creationId xmlns:p14="http://schemas.microsoft.com/office/powerpoint/2010/main" val="4011394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7F80197-1F93-4546-A6B8-2F82B721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136144"/>
            <a:ext cx="5089488" cy="25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28" y="3455804"/>
            <a:ext cx="3161398" cy="222249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405" y="365125"/>
            <a:ext cx="2895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yfat.files.wordpress.com/2012/05/chebyshev.png?w=288&amp;h=268">
            <a:extLst>
              <a:ext uri="{FF2B5EF4-FFF2-40B4-BE49-F238E27FC236}">
                <a16:creationId xmlns:a16="http://schemas.microsoft.com/office/drawing/2014/main" id="{53317E71-FFC8-41C0-8584-A5185B81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31" y="485775"/>
            <a:ext cx="27432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287572"/>
            <a:ext cx="22098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067" y="5553075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80" y="6465653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5138616" y="3038475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89768E4-DF28-4F3C-A4F4-39C49D17AF24}"/>
              </a:ext>
            </a:extLst>
          </p:cNvPr>
          <p:cNvSpPr txBox="1"/>
          <p:nvPr/>
        </p:nvSpPr>
        <p:spPr>
          <a:xfrm>
            <a:off x="2021464" y="3319893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Correlation</a:t>
            </a:r>
            <a:r>
              <a:rPr lang="cs-CZ" dirty="0"/>
              <a:t> distance</a:t>
            </a:r>
          </a:p>
        </p:txBody>
      </p:sp>
      <p:pic>
        <p:nvPicPr>
          <p:cNvPr id="1036" name="Picture 12" descr="VÃ½sledek obrÃ¡zku pro correlation distance equation">
            <a:extLst>
              <a:ext uri="{FF2B5EF4-FFF2-40B4-BE49-F238E27FC236}">
                <a16:creationId xmlns:a16="http://schemas.microsoft.com/office/drawing/2014/main" id="{D6F1276D-86FF-42C8-BD05-2C1A6751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27" y="3747175"/>
            <a:ext cx="2018508" cy="16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Ã½sledek obrÃ¡zku pro correlation equation">
            <a:extLst>
              <a:ext uri="{FF2B5EF4-FFF2-40B4-BE49-F238E27FC236}">
                <a16:creationId xmlns:a16="http://schemas.microsoft.com/office/drawing/2014/main" id="{9E153D6D-3B17-4AA4-B8D2-B1FBCF2A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10" y="5801388"/>
            <a:ext cx="26098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/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blipFill>
                <a:blip r:embed="rId10"/>
                <a:stretch>
                  <a:fillRect l="-6504" r="-3252" b="-2040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0" name="Picture 16" descr="VÃ½sledek obrÃ¡zku pro cosine distance">
            <a:extLst>
              <a:ext uri="{FF2B5EF4-FFF2-40B4-BE49-F238E27FC236}">
                <a16:creationId xmlns:a16="http://schemas.microsoft.com/office/drawing/2014/main" id="{B48EF958-323B-454C-B5BB-DF1E204A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26" y="3343714"/>
            <a:ext cx="3731412" cy="28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694"/>
          </a:xfrm>
        </p:spPr>
        <p:txBody>
          <a:bodyPr>
            <a:normAutofit/>
          </a:bodyPr>
          <a:lstStyle/>
          <a:p>
            <a:r>
              <a:rPr lang="cs-CZ" dirty="0"/>
              <a:t>Porovnání metrik při vyšším zastoupení 1 prvku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729"/>
            <a:ext cx="9144000" cy="5874271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168525" cy="2819400"/>
          </a:xfrm>
        </p:spPr>
        <p:txBody>
          <a:bodyPr/>
          <a:lstStyle/>
          <a:p>
            <a:r>
              <a:rPr lang="cs-CZ" dirty="0"/>
              <a:t>Vzdálenosti studií – Jensen-Shannon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9" y="0"/>
            <a:ext cx="8960801" cy="6858000"/>
          </a:xfrm>
        </p:spPr>
      </p:pic>
    </p:spTree>
    <p:extLst>
      <p:ext uri="{BB962C8B-B14F-4D97-AF65-F5344CB8AC3E}">
        <p14:creationId xmlns:p14="http://schemas.microsoft.com/office/powerpoint/2010/main" val="1772417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890619" cy="2528047"/>
          </a:xfrm>
        </p:spPr>
        <p:txBody>
          <a:bodyPr/>
          <a:lstStyle/>
          <a:p>
            <a:r>
              <a:rPr lang="cs-CZ" dirty="0"/>
              <a:t>Vzdálenosti studií – Manhattan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0"/>
            <a:ext cx="9018494" cy="6875803"/>
          </a:xfrm>
        </p:spPr>
      </p:pic>
    </p:spTree>
    <p:extLst>
      <p:ext uri="{BB962C8B-B14F-4D97-AF65-F5344CB8AC3E}">
        <p14:creationId xmlns:p14="http://schemas.microsoft.com/office/powerpoint/2010/main" val="272937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7154" y="387597"/>
            <a:ext cx="11299323" cy="7062075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1491328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 – 2D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3230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Společné výskyty prvků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prvek se vyskytuje v různých titulech</a:t>
            </a:r>
          </a:p>
          <a:p>
            <a:r>
              <a:rPr lang="cs-CZ" dirty="0"/>
              <a:t>Můžeme měřit jejich podobnost/vzdálenost podle toho, zda se vyskytují společně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F2E522-521A-457B-8436-E323A291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" y="3375036"/>
            <a:ext cx="8848984" cy="23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3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Metrika pro množinová data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Normalized</a:t>
            </a:r>
            <a:r>
              <a:rPr lang="cs-CZ" dirty="0"/>
              <a:t> web distance</a:t>
            </a:r>
          </a:p>
          <a:p>
            <a:pPr lvl="1"/>
            <a:r>
              <a:rPr lang="cs-CZ" dirty="0"/>
              <a:t>určuje podobnost/vzdálenost dokumentů</a:t>
            </a:r>
          </a:p>
          <a:p>
            <a:pPr lvl="1"/>
            <a:r>
              <a:rPr lang="it-IT" dirty="0"/>
              <a:t>Rudi L. Cilibrasi and Paul M.B. Vit´anyi</a:t>
            </a:r>
            <a:r>
              <a:rPr lang="cs-CZ" dirty="0"/>
              <a:t>, 2009</a:t>
            </a:r>
          </a:p>
          <a:p>
            <a:r>
              <a:rPr lang="cs-CZ" dirty="0" err="1"/>
              <a:t>Normalized</a:t>
            </a:r>
            <a:r>
              <a:rPr lang="cs-CZ" dirty="0"/>
              <a:t> </a:t>
            </a:r>
            <a:r>
              <a:rPr lang="cs-CZ" dirty="0" err="1"/>
              <a:t>social</a:t>
            </a:r>
            <a:r>
              <a:rPr lang="cs-CZ" dirty="0"/>
              <a:t> distance</a:t>
            </a:r>
          </a:p>
          <a:p>
            <a:pPr lvl="1"/>
            <a:r>
              <a:rPr lang="cs-CZ" dirty="0"/>
              <a:t>Josef </a:t>
            </a:r>
            <a:r>
              <a:rPr lang="cs-CZ" dirty="0" err="1"/>
              <a:t>Šlerka</a:t>
            </a:r>
            <a:r>
              <a:rPr lang="cs-CZ" dirty="0"/>
              <a:t>, Vít </a:t>
            </a:r>
            <a:r>
              <a:rPr lang="cs-CZ" dirty="0" err="1"/>
              <a:t>Šisler</a:t>
            </a:r>
            <a:r>
              <a:rPr lang="cs-CZ" dirty="0"/>
              <a:t>, 2017</a:t>
            </a:r>
          </a:p>
          <a:p>
            <a:pPr lvl="1"/>
            <a:r>
              <a:rPr lang="en-US" dirty="0"/>
              <a:t>Methods for studying video games and religion</a:t>
            </a:r>
            <a:endParaRPr lang="cs-CZ" dirty="0"/>
          </a:p>
          <a:p>
            <a:pPr lvl="1"/>
            <a:r>
              <a:rPr lang="cs-CZ" dirty="0"/>
              <a:t>Matematicky to samé, ale použité na lidi a sociální skupiny</a:t>
            </a:r>
          </a:p>
          <a:p>
            <a:r>
              <a:rPr lang="cs-CZ" dirty="0"/>
              <a:t>Lze použít i na prvky (=skupiny) a anime (=lidi)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BCA61F8-23FA-4A7B-851D-9F4E27AD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048250"/>
            <a:ext cx="428237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7A1C917A-EBBD-4FBC-9493-6BDF7E8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947877"/>
            <a:ext cx="4282374" cy="9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BFF62F-A8B5-49E7-93AF-6C3D5B6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6EF6B85-8D5F-4F8F-AF2A-8789A654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" y="0"/>
            <a:ext cx="8693464" cy="6520098"/>
          </a:xfrm>
        </p:spPr>
      </p:pic>
    </p:spTree>
    <p:extLst>
      <p:ext uri="{BB962C8B-B14F-4D97-AF65-F5344CB8AC3E}">
        <p14:creationId xmlns:p14="http://schemas.microsoft.com/office/powerpoint/2010/main" val="2441467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0AB8B14-3EAF-4B5D-932A-88B96A712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092" y="350116"/>
            <a:ext cx="11347524" cy="709220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2157162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2047E94-544A-4226-A900-EF36D469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013112" cy="3880773"/>
          </a:xfrm>
        </p:spPr>
        <p:txBody>
          <a:bodyPr/>
          <a:lstStyle/>
          <a:p>
            <a:r>
              <a:rPr lang="cs-CZ" dirty="0" err="1"/>
              <a:t>Original</a:t>
            </a:r>
            <a:r>
              <a:rPr lang="cs-CZ" dirty="0"/>
              <a:t> by Josef </a:t>
            </a:r>
            <a:r>
              <a:rPr lang="cs-CZ" dirty="0" err="1"/>
              <a:t>Šlerka</a:t>
            </a:r>
            <a:endParaRPr lang="cs-CZ" dirty="0"/>
          </a:p>
        </p:txBody>
      </p:sp>
      <p:pic>
        <p:nvPicPr>
          <p:cNvPr id="6146" name="Picture 2" descr="https://scontent-frt3-1.xx.fbcdn.net/v/t1.15752-9/36062835_10156492476903156_3338827281496801280_n.png?_nc_cat=0&amp;oh=88c2e429e9b6f6e124263cec827ddc8b&amp;oe=5BD58C84">
            <a:extLst>
              <a:ext uri="{FF2B5EF4-FFF2-40B4-BE49-F238E27FC236}">
                <a16:creationId xmlns:a16="http://schemas.microsoft.com/office/drawing/2014/main" id="{5E7DC984-FC52-454E-ABE3-009FD8FF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55" y="758"/>
            <a:ext cx="7101690" cy="68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89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ástupný symbol pro obsah 6">
            <a:extLst>
              <a:ext uri="{FF2B5EF4-FFF2-40B4-BE49-F238E27FC236}">
                <a16:creationId xmlns:a16="http://schemas.microsoft.com/office/drawing/2014/main" id="{C15D562A-CF63-45B0-8E68-54C12CC9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54" y="1279442"/>
            <a:ext cx="8824546" cy="55739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2D a K-</a:t>
            </a:r>
            <a:r>
              <a:rPr lang="cs-CZ" dirty="0" err="1"/>
              <a:t>means</a:t>
            </a:r>
            <a:r>
              <a:rPr lang="cs-CZ" dirty="0"/>
              <a:t> </a:t>
            </a:r>
            <a:r>
              <a:rPr lang="cs-CZ" dirty="0" err="1"/>
              <a:t>clustering</a:t>
            </a:r>
            <a:endParaRPr lang="cs-CZ" dirty="0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0D1AF966-681A-4624-9EDD-FB2D9D42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9932" cy="3880773"/>
          </a:xfrm>
        </p:spPr>
        <p:txBody>
          <a:bodyPr/>
          <a:lstStyle/>
          <a:p>
            <a:r>
              <a:rPr lang="cs-CZ" dirty="0" err="1"/>
              <a:t>Local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– uvíznutí v lokálním optimu</a:t>
            </a:r>
          </a:p>
          <a:p>
            <a:r>
              <a:rPr lang="cs-CZ" dirty="0"/>
              <a:t>Velká ztráta informace natlačením do 2D</a:t>
            </a:r>
          </a:p>
        </p:txBody>
      </p:sp>
    </p:spTree>
    <p:extLst>
      <p:ext uri="{BB962C8B-B14F-4D97-AF65-F5344CB8AC3E}">
        <p14:creationId xmlns:p14="http://schemas.microsoft.com/office/powerpoint/2010/main" val="3514745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527260" cy="3880773"/>
          </a:xfrm>
        </p:spPr>
        <p:txBody>
          <a:bodyPr/>
          <a:lstStyle/>
          <a:p>
            <a:r>
              <a:rPr lang="cs-CZ" dirty="0" err="1"/>
              <a:t>buzzword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5F687-B875-4DD0-9F13-E52C7A5D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9" y="1810522"/>
            <a:ext cx="7636535" cy="50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FD17E3-880F-494F-AFEC-F442C4B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83751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Hierarchické shlukování podle vzájemných vzdáleností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E8ED4B7-00DD-4112-B9A2-044BD007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08031"/>
            <a:ext cx="3692443" cy="3333331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624C6EE-4BC8-4B8D-8021-6C040E0F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47" y="0"/>
            <a:ext cx="7707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62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anime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0E192091-7CF8-4728-9AD8-77DBD955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32272"/>
            <a:ext cx="9009529" cy="5729910"/>
          </a:xfrm>
        </p:spPr>
      </p:pic>
    </p:spTree>
    <p:extLst>
      <p:ext uri="{BB962C8B-B14F-4D97-AF65-F5344CB8AC3E}">
        <p14:creationId xmlns:p14="http://schemas.microsoft.com/office/powerpoint/2010/main" val="3541434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74002" cy="1320800"/>
          </a:xfrm>
        </p:spPr>
        <p:txBody>
          <a:bodyPr/>
          <a:lstStyle/>
          <a:p>
            <a:r>
              <a:rPr lang="cs-CZ" dirty="0"/>
              <a:t>Hodnocení anime – průměr podle uživatelů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95C43A6-B76F-4419-9115-EEFE392F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2437 uživatelů má průměr čistých 10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7678"/>
            <a:ext cx="8596668" cy="53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1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63" y="604760"/>
            <a:ext cx="4736592" cy="3820936"/>
          </a:xfrm>
        </p:spPr>
        <p:txBody>
          <a:bodyPr/>
          <a:lstStyle/>
          <a:p>
            <a:r>
              <a:rPr lang="cs-CZ" dirty="0"/>
              <a:t>Zastoupení prvků ve shlédnutých podle věku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55" y="0"/>
            <a:ext cx="7153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6256C-6B28-42F5-AACB-C96DF058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Zastoupení prvků ve shlédnutých titulech podle věku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E1ED1E-C4C5-42EB-9E48-2188B96A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jakém žánru je největší rozdíl podle věku?</a:t>
            </a:r>
          </a:p>
          <a:p>
            <a:r>
              <a:rPr lang="cs-CZ" dirty="0"/>
              <a:t>Informační entropie – popisuje nerovnoměrnost distribuce, říká jak moc je distribuce informativní</a:t>
            </a:r>
          </a:p>
        </p:txBody>
      </p:sp>
      <p:pic>
        <p:nvPicPr>
          <p:cNvPr id="12290" name="Picture 2" descr="VÃ½sledek obrÃ¡zku pro information entropy">
            <a:extLst>
              <a:ext uri="{FF2B5EF4-FFF2-40B4-BE49-F238E27FC236}">
                <a16:creationId xmlns:a16="http://schemas.microsoft.com/office/drawing/2014/main" id="{9295006F-E437-4E49-AFF8-A2EBBD87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" y="3223270"/>
            <a:ext cx="2361041" cy="8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2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2D8DBCE-7935-4CE1-9419-7858C26D3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5954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8BA4A-B291-455E-A018-2DEC3DDF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541354" cy="2819400"/>
          </a:xfrm>
        </p:spPr>
        <p:txBody>
          <a:bodyPr/>
          <a:lstStyle/>
          <a:p>
            <a:r>
              <a:rPr lang="cs-CZ" dirty="0"/>
              <a:t>To samé, ale podle pohlaví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209BDF34-0F6E-43D6-A604-EEEA30302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09" y="0"/>
            <a:ext cx="9159592" cy="6858000"/>
          </a:xfrm>
        </p:spPr>
      </p:pic>
    </p:spTree>
    <p:extLst>
      <p:ext uri="{BB962C8B-B14F-4D97-AF65-F5344CB8AC3E}">
        <p14:creationId xmlns:p14="http://schemas.microsoft.com/office/powerpoint/2010/main" val="3393805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F5595-AF32-4650-95C4-DBFDDDC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Nejinformativnější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488C405-D28A-4006-900A-6538219E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7024"/>
            <a:ext cx="9161930" cy="5669750"/>
          </a:xfrm>
        </p:spPr>
      </p:pic>
    </p:spTree>
    <p:extLst>
      <p:ext uri="{BB962C8B-B14F-4D97-AF65-F5344CB8AC3E}">
        <p14:creationId xmlns:p14="http://schemas.microsoft.com/office/powerpoint/2010/main" val="4084315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Dokážeme podle zastoupení daného prvku odhadnout spolehlivě pohlaví dané(ho) </a:t>
            </a:r>
            <a:r>
              <a:rPr lang="cs-CZ" dirty="0" err="1"/>
              <a:t>otaku</a:t>
            </a:r>
            <a:r>
              <a:rPr lang="cs-CZ" dirty="0"/>
              <a:t>?</a:t>
            </a:r>
          </a:p>
          <a:p>
            <a:r>
              <a:rPr lang="cs-CZ" dirty="0"/>
              <a:t>Rozhodovací stromy, minimalizace GINI </a:t>
            </a:r>
            <a:r>
              <a:rPr lang="cs-CZ" dirty="0" err="1"/>
              <a:t>impurity</a:t>
            </a:r>
            <a:endParaRPr lang="cs-CZ" dirty="0"/>
          </a:p>
          <a:p>
            <a:r>
              <a:rPr lang="cs-CZ" dirty="0"/>
              <a:t>Stačí hloubka 2 na 86% přesnost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66BB48-01BD-41B2-9D23-AFAF34C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36"/>
            <a:ext cx="9274002" cy="40376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690133-7B60-4D84-BF81-C95E0266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4" y="2336570"/>
            <a:ext cx="4979046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6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F1AD7-CFE7-4A89-A962-3AABBD1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vyšší přesnost?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53F1D08-5669-43CF-AEF5-5BBF1590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ale…</a:t>
            </a:r>
          </a:p>
          <a:p>
            <a:r>
              <a:rPr lang="cs-CZ" dirty="0"/>
              <a:t>Větší stromy jsou hůře interpretovatelné, hůře se v nich orientuje</a:t>
            </a:r>
          </a:p>
          <a:p>
            <a:r>
              <a:rPr lang="cs-CZ" dirty="0"/>
              <a:t>Ostatní algoritmy jsou hůře interpretovatelné než rozhodovací stromy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Strom s hloubkou 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E39D7EA-8955-44FD-91E1-85399DC6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74"/>
            <a:ext cx="12192000" cy="1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Znovu a formálněji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471244" cy="3880773"/>
          </a:xfrm>
        </p:spPr>
        <p:txBody>
          <a:bodyPr/>
          <a:lstStyle/>
          <a:p>
            <a:r>
              <a:rPr lang="cs-CZ" dirty="0"/>
              <a:t>Datová věda</a:t>
            </a:r>
          </a:p>
          <a:p>
            <a:pPr lvl="1"/>
            <a:r>
              <a:rPr lang="cs-CZ" dirty="0"/>
              <a:t>Data je výraz pro údaje, používané pro popis nějakého jevu nebo vlastnosti pozorovaného objektu.</a:t>
            </a:r>
          </a:p>
          <a:p>
            <a:pPr lvl="1"/>
            <a:r>
              <a:rPr lang="cs-CZ" dirty="0"/>
              <a:t>Věda jako celek je systematický způsob racionálního a empirického poznávání skutečnosti, zaměřený na spolehlivost výsledků a často i na možnosti aplikace a predikce.</a:t>
            </a:r>
          </a:p>
          <a:p>
            <a:pPr lvl="1"/>
            <a:r>
              <a:rPr lang="cs-CZ" dirty="0"/>
              <a:t>Studium zobecnitelných extrakcí (výtažků) znalostí z dat.</a:t>
            </a:r>
          </a:p>
          <a:p>
            <a:pPr lvl="2"/>
            <a:r>
              <a:rPr lang="cs-CZ" dirty="0" err="1"/>
              <a:t>Dhar</a:t>
            </a:r>
            <a:r>
              <a:rPr lang="cs-CZ" dirty="0"/>
              <a:t>, </a:t>
            </a:r>
            <a:r>
              <a:rPr lang="cs-CZ" dirty="0" err="1"/>
              <a:t>Vasant</a:t>
            </a:r>
            <a:r>
              <a:rPr lang="cs-CZ" dirty="0"/>
              <a:t> (2013). Data Science and </a:t>
            </a:r>
            <a:r>
              <a:rPr lang="cs-CZ" dirty="0" err="1"/>
              <a:t>Prediction</a:t>
            </a:r>
            <a:r>
              <a:rPr lang="cs-CZ" dirty="0"/>
              <a:t>. </a:t>
            </a:r>
            <a:r>
              <a:rPr lang="cs-CZ" i="1" dirty="0" err="1"/>
              <a:t>Commun</a:t>
            </a:r>
            <a:r>
              <a:rPr lang="cs-CZ" i="1" dirty="0"/>
              <a:t>. ACM, 56</a:t>
            </a:r>
            <a:r>
              <a:rPr lang="cs-CZ" dirty="0"/>
              <a:t>, 64-73.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A57C2-505A-4F80-92E9-59614FE7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740" y="0"/>
            <a:ext cx="4163260" cy="37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7C7F5-5E62-45EE-AD23-346FEB8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pro věk?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FA07DF9-8E27-4A2E-A600-0D3598AE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věk mají rozhodovací stromy mnohem nižší přesnost</a:t>
            </a:r>
          </a:p>
          <a:p>
            <a:r>
              <a:rPr lang="cs-CZ" dirty="0"/>
              <a:t>Žádný žánr není dostatečně rozhodující</a:t>
            </a:r>
          </a:p>
          <a:p>
            <a:r>
              <a:rPr lang="cs-CZ" dirty="0"/>
              <a:t>Věk se mění v čase, pohlaví (většinou ne)</a:t>
            </a:r>
          </a:p>
        </p:txBody>
      </p:sp>
    </p:spTree>
    <p:extLst>
      <p:ext uri="{BB962C8B-B14F-4D97-AF65-F5344CB8AC3E}">
        <p14:creationId xmlns:p14="http://schemas.microsoft.com/office/powerpoint/2010/main" val="1871550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/>
          <a:lstStyle/>
          <a:p>
            <a:r>
              <a:rPr lang="cs-CZ" dirty="0"/>
              <a:t>Na co se celkově lidé dívají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94" y="0"/>
            <a:ext cx="9172106" cy="6858000"/>
          </a:xfrm>
        </p:spPr>
      </p:pic>
    </p:spTree>
    <p:extLst>
      <p:ext uri="{BB962C8B-B14F-4D97-AF65-F5344CB8AC3E}">
        <p14:creationId xmlns:p14="http://schemas.microsoft.com/office/powerpoint/2010/main" val="43188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>
            <a:normAutofit fontScale="90000"/>
          </a:bodyPr>
          <a:lstStyle/>
          <a:p>
            <a:r>
              <a:rPr lang="cs-CZ" dirty="0"/>
              <a:t>Na co se celkově lidé dívají vs. produkce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50" y="0"/>
            <a:ext cx="9159593" cy="6858000"/>
          </a:xfrm>
        </p:spPr>
      </p:pic>
    </p:spTree>
    <p:extLst>
      <p:ext uri="{BB962C8B-B14F-4D97-AF65-F5344CB8AC3E}">
        <p14:creationId xmlns:p14="http://schemas.microsoft.com/office/powerpoint/2010/main" val="2025609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698912" cy="2722686"/>
          </a:xfrm>
        </p:spPr>
        <p:txBody>
          <a:bodyPr>
            <a:normAutofit fontScale="90000"/>
          </a:bodyPr>
          <a:lstStyle/>
          <a:p>
            <a:r>
              <a:rPr lang="cs-CZ" dirty="0"/>
              <a:t>Vzdálenosti prvků – NSD – průměr hodnocení nad 9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62" y="-17803"/>
            <a:ext cx="7958038" cy="6875803"/>
          </a:xfrm>
        </p:spPr>
      </p:pic>
    </p:spTree>
    <p:extLst>
      <p:ext uri="{BB962C8B-B14F-4D97-AF65-F5344CB8AC3E}">
        <p14:creationId xmlns:p14="http://schemas.microsoft.com/office/powerpoint/2010/main" val="19297190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8"/>
            <a:ext cx="3177489" cy="3245225"/>
          </a:xfrm>
        </p:spPr>
        <p:txBody>
          <a:bodyPr>
            <a:normAutofit/>
          </a:bodyPr>
          <a:lstStyle/>
          <a:p>
            <a:r>
              <a:rPr lang="cs-CZ" dirty="0"/>
              <a:t>Na základě něj hierarchické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39" y="-8902"/>
            <a:ext cx="7719061" cy="6875803"/>
          </a:xfrm>
        </p:spPr>
      </p:pic>
    </p:spTree>
    <p:extLst>
      <p:ext uri="{BB962C8B-B14F-4D97-AF65-F5344CB8AC3E}">
        <p14:creationId xmlns:p14="http://schemas.microsoft.com/office/powerpoint/2010/main" val="22697003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06CCD1-4B90-47DE-ADFD-F241D595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23BF3489-C4C5-4DC3-B0F2-1EAA4B3C1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8" y="-16289"/>
            <a:ext cx="10863072" cy="6874289"/>
          </a:xfrm>
        </p:spPr>
      </p:pic>
    </p:spTree>
    <p:extLst>
      <p:ext uri="{BB962C8B-B14F-4D97-AF65-F5344CB8AC3E}">
        <p14:creationId xmlns:p14="http://schemas.microsoft.com/office/powerpoint/2010/main" val="19874570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3B2E-BA68-4C7F-A720-B9C7FAD6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8DC4B5FE-06BE-4027-8167-03E41B61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24" y="0"/>
            <a:ext cx="6969512" cy="6858000"/>
          </a:xfrm>
        </p:spPr>
      </p:pic>
    </p:spTree>
    <p:extLst>
      <p:ext uri="{BB962C8B-B14F-4D97-AF65-F5344CB8AC3E}">
        <p14:creationId xmlns:p14="http://schemas.microsoft.com/office/powerpoint/2010/main" val="3307981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4F0ED-7224-44E6-B8C0-2496EC1E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Časoprostor pro dotazy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0FBEFA-84D6-4B4E-A1DF-DDC0272B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1678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1153"/>
            <a:ext cx="8596668" cy="1320800"/>
          </a:xfrm>
        </p:spPr>
        <p:txBody>
          <a:bodyPr/>
          <a:lstStyle/>
          <a:p>
            <a:r>
              <a:rPr lang="cs-CZ" dirty="0"/>
              <a:t>Získávání dat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08840"/>
            <a:ext cx="8596668" cy="3880773"/>
          </a:xfrm>
        </p:spPr>
        <p:txBody>
          <a:bodyPr/>
          <a:lstStyle/>
          <a:p>
            <a:r>
              <a:rPr lang="cs-CZ" dirty="0"/>
              <a:t>300 tisíc uživatelů</a:t>
            </a:r>
          </a:p>
          <a:p>
            <a:r>
              <a:rPr lang="cs-CZ" dirty="0"/>
              <a:t>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Dotěženo těsně před pádem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5 GB v CSV, největší veřejný anime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K dispozici: https://www.kaggle.com/azathoth42/myanimelist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9B181F-5D6B-47CD-92C4-C193AB31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" y="4168053"/>
            <a:ext cx="10101261" cy="215911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315EFE-1FAF-4157-AE7B-53DCB351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" y="6316890"/>
            <a:ext cx="10101261" cy="5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909" cy="4351338"/>
          </a:xfrm>
        </p:spPr>
        <p:txBody>
          <a:bodyPr/>
          <a:lstStyle/>
          <a:p>
            <a:r>
              <a:rPr lang="cs-CZ" dirty="0"/>
              <a:t>Všechna nasbíraná data budou použita na </a:t>
            </a:r>
            <a:r>
              <a:rPr lang="cs-CZ" dirty="0" err="1"/>
              <a:t>Trumpovu</a:t>
            </a:r>
            <a:r>
              <a:rPr lang="cs-CZ" dirty="0"/>
              <a:t> příští volební kampaň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F8F0CF7-5CC2-4E72-BF2E-2EF3A132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5" y="3276845"/>
            <a:ext cx="3985799" cy="33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3114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13000</TotalTime>
  <Words>1067</Words>
  <Application>Microsoft Office PowerPoint</Application>
  <PresentationFormat>Widescreen</PresentationFormat>
  <Paragraphs>186</Paragraphs>
  <Slides>77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Cambria Math</vt:lpstr>
      <vt:lpstr>Trebuchet MS</vt:lpstr>
      <vt:lpstr>Wingdings 3</vt:lpstr>
      <vt:lpstr>Fazeta</vt:lpstr>
      <vt:lpstr>MyAnimeList očima datového vědce</vt:lpstr>
      <vt:lpstr>Upozornění</vt:lpstr>
      <vt:lpstr>Co nás čeká</vt:lpstr>
      <vt:lpstr>Sponzorství</vt:lpstr>
      <vt:lpstr>MyAnimeList</vt:lpstr>
      <vt:lpstr>Datová věda</vt:lpstr>
      <vt:lpstr>Znovu a formálněji</vt:lpstr>
      <vt:lpstr>Získávání dat</vt:lpstr>
      <vt:lpstr>Upozornění</vt:lpstr>
      <vt:lpstr>Zpracování dat</vt:lpstr>
      <vt:lpstr>Základní čištění</vt:lpstr>
      <vt:lpstr>Špatná data, co jsou vlastně správná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Je anime pro děti?</vt:lpstr>
      <vt:lpstr>Je tohle správná opověď na otázku?</vt:lpstr>
      <vt:lpstr>Je tohle správná opověď na otázku?</vt:lpstr>
      <vt:lpstr>Rating a prvky</vt:lpstr>
      <vt:lpstr>Roční produkce – 1950 - 2018</vt:lpstr>
      <vt:lpstr>Roční produkce – posledních 30 let</vt:lpstr>
      <vt:lpstr>Počet anime celkem – posledních 30 let</vt:lpstr>
      <vt:lpstr>Malý úvod do heatmap</vt:lpstr>
      <vt:lpstr>Vývoj prvků v čase</vt:lpstr>
      <vt:lpstr>Vývoj prvků v čase</vt:lpstr>
      <vt:lpstr>Originální anime a adaptace</vt:lpstr>
      <vt:lpstr>Adaptace – vývoj v čase</vt:lpstr>
      <vt:lpstr>Adaptace – vývoj v čase od roku 1998</vt:lpstr>
      <vt:lpstr>Adaptace – vývoj v čase od roku 1998</vt:lpstr>
      <vt:lpstr>Adaptace – vývoj v čase od roku 1998</vt:lpstr>
      <vt:lpstr>Studia</vt:lpstr>
      <vt:lpstr>Produkce jednotlivých studií</vt:lpstr>
      <vt:lpstr>Produkce jednotlivých studií</vt:lpstr>
      <vt:lpstr>Co studia adaptují</vt:lpstr>
      <vt:lpstr>Co studia adaptují</vt:lpstr>
      <vt:lpstr>Co studia adaptují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Vzdálenosti</vt:lpstr>
      <vt:lpstr>Porovnání metrik při vyšším zastoupení 1 prvku</vt:lpstr>
      <vt:lpstr>Vzdálenosti studií – Jensen-Shannon</vt:lpstr>
      <vt:lpstr>Vzdálenosti studií – Manhattan</vt:lpstr>
      <vt:lpstr>Vzdálenosti studií – embedding do 3D</vt:lpstr>
      <vt:lpstr>Vzdálenosti studií – Jensen-Shannon – 2D</vt:lpstr>
      <vt:lpstr>Společné výskyty prvků</vt:lpstr>
      <vt:lpstr>Metrika pro množinová data</vt:lpstr>
      <vt:lpstr>PowerPoint Presentation</vt:lpstr>
      <vt:lpstr>Embedding do 3D</vt:lpstr>
      <vt:lpstr>PowerPoint Presentation</vt:lpstr>
      <vt:lpstr>Embedding do 2D a K-means clustering</vt:lpstr>
      <vt:lpstr>Hierarchické shlukování podle vzájemných vzdáleností</vt:lpstr>
      <vt:lpstr>Hodnocení anime</vt:lpstr>
      <vt:lpstr>Hodnocení anime – průměr podle uživatelů</vt:lpstr>
      <vt:lpstr>Zastoupení prvků ve shlédnutých podle věku</vt:lpstr>
      <vt:lpstr>Zastoupení prvků ve shlédnutých titulech podle věku</vt:lpstr>
      <vt:lpstr>PowerPoint Presentation</vt:lpstr>
      <vt:lpstr>To samé, ale podle pohlaví</vt:lpstr>
      <vt:lpstr>Nejinformativnější prvky</vt:lpstr>
      <vt:lpstr>Odhadování pohlaví</vt:lpstr>
      <vt:lpstr>A co vyšší přesnost?</vt:lpstr>
      <vt:lpstr>A co pro věk?</vt:lpstr>
      <vt:lpstr>Na co se celkově lidé dívají</vt:lpstr>
      <vt:lpstr>Na co se celkově lidé dívají vs. produkce</vt:lpstr>
      <vt:lpstr>Vzdálenosti prvků – NSD – průměr hodnocení nad 9</vt:lpstr>
      <vt:lpstr>Na základě něj hierarchické clusterování</vt:lpstr>
      <vt:lpstr>PowerPoint Presentation</vt:lpstr>
      <vt:lpstr>Děkuji za pozornost</vt:lpstr>
      <vt:lpstr>Časoprostor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Azathoth Sumerian</cp:lastModifiedBy>
  <cp:revision>127</cp:revision>
  <dcterms:created xsi:type="dcterms:W3CDTF">2018-07-06T23:40:54Z</dcterms:created>
  <dcterms:modified xsi:type="dcterms:W3CDTF">2019-03-17T23:02:49Z</dcterms:modified>
</cp:coreProperties>
</file>